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3"/>
  </p:notesMasterIdLst>
  <p:sldIdLst>
    <p:sldId id="293" r:id="rId2"/>
    <p:sldId id="301" r:id="rId3"/>
    <p:sldId id="32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9" autoAdjust="0"/>
  </p:normalViewPr>
  <p:slideViewPr>
    <p:cSldViewPr snapToGrid="0" snapToObjects="1">
      <p:cViewPr>
        <p:scale>
          <a:sx n="99" d="100"/>
          <a:sy n="99" d="100"/>
        </p:scale>
        <p:origin x="-9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C0B3-4081-8D4A-BD33-D1DF821232F0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30EB-2AC2-2A40-8A6B-96C13BD33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D448A5-5610-4470-9568-212E8851135C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AF51DB-55A6-4C86-AFE7-9E572E29792C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7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15168A-B73D-44C3-9271-BF0435C1A4F0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4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46B185A-CFCA-4FB3-9DC8-AB1CEE11210A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 sz="110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3E4727-53C0-4DCB-BB3E-8EA0B33C0592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4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+mj-lt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7EA5243-783D-43FC-9F01-8B0C81EEE961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9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A nice explanation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of extend and include in use case diagrams: http://</a:t>
            </a:r>
            <a:r>
              <a:rPr lang="en-US" altLang="en-US" baseline="0" dirty="0" err="1" smtClean="0">
                <a:ea typeface="ＭＳ Ｐゴシック" panose="020B0600070205080204" pitchFamily="34" charset="-128"/>
              </a:rPr>
              <a:t>creately.com</a:t>
            </a:r>
            <a:r>
              <a:rPr lang="en-US" altLang="en-US" baseline="0" smtClean="0">
                <a:ea typeface="ＭＳ Ｐゴシック" panose="020B0600070205080204" pitchFamily="34" charset="-128"/>
              </a:rPr>
              <a:t>/blog/diagrams/use-case-diagram-relationships/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ABF593-DC1B-44F6-9878-690CD27D337A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53C8B1-FBD0-4F0B-99A6-D90EFC3E778C}" type="slidenum">
              <a:rPr lang="en-US" altLang="en-US"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965" y="1294805"/>
            <a:ext cx="6486071" cy="315366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91432" tIns="45716" rIns="91432" bIns="45716">
            <a:normAutofit/>
          </a:bodyPr>
          <a:lstStyle/>
          <a:p>
            <a:pPr>
              <a:spcBef>
                <a:spcPts val="1999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endParaRPr lang="en-US" sz="320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318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299013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318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4079545" cy="1162050"/>
          </a:xfrm>
        </p:spPr>
        <p:txBody>
          <a:bodyPr/>
          <a:lstStyle>
            <a:lvl1pPr algn="ctr">
              <a:defRPr sz="3600" b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Times New Roman"/>
                <a:cs typeface="Times New Roman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3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318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736006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8822" y="6276083"/>
            <a:ext cx="2134810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A6E7E-56B7-6E43-9E2B-364F054E41F5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584" y="6276083"/>
            <a:ext cx="4841119" cy="3646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8191" y="6276083"/>
            <a:ext cx="990298" cy="3646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57690-2BCE-7C49-9ACA-3F9375EBF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8822" y="108645"/>
            <a:ext cx="8043333" cy="133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822" y="1599903"/>
            <a:ext cx="8043333" cy="434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6" descr="wiley_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6250" y="6247805"/>
            <a:ext cx="361345" cy="48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38200" y="6248400"/>
            <a:ext cx="69611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Times New Roman"/>
                <a:cs typeface="Times New Roman"/>
              </a:rPr>
              <a:t>PowerPoint Presentation for Dennis, Wixom, &amp; Tegarden </a:t>
            </a:r>
            <a:r>
              <a:rPr lang="en-US" sz="1100" i="1" dirty="0">
                <a:latin typeface="Times New Roman"/>
                <a:cs typeface="Times New Roman"/>
              </a:rPr>
              <a:t>Systems Analysis and Design with UML,</a:t>
            </a:r>
            <a:r>
              <a:rPr lang="en-US" sz="1100" i="1" dirty="0" smtClean="0">
                <a:latin typeface="Times New Roman"/>
                <a:cs typeface="Times New Roman"/>
              </a:rPr>
              <a:t> 5th </a:t>
            </a:r>
            <a:r>
              <a:rPr lang="en-US" sz="1100" i="1" dirty="0">
                <a:latin typeface="Times New Roman"/>
                <a:cs typeface="Times New Roman"/>
              </a:rPr>
              <a:t>Edition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Times New Roman"/>
                <a:cs typeface="Times New Roman"/>
              </a:rPr>
              <a:t>Copyright © </a:t>
            </a:r>
            <a:r>
              <a:rPr lang="en-US" sz="1000" dirty="0" smtClean="0">
                <a:latin typeface="Times New Roman"/>
                <a:cs typeface="Times New Roman"/>
              </a:rPr>
              <a:t>2015 </a:t>
            </a:r>
            <a:r>
              <a:rPr lang="en-US" sz="1000" dirty="0">
                <a:latin typeface="Times New Roman"/>
                <a:cs typeface="Times New Roman"/>
              </a:rPr>
              <a:t>John Wiley &amp; Sons,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Times New Roman"/>
          <a:ea typeface="ＭＳ Ｐゴシック" pitchFamily="-107" charset="-128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5pPr>
      <a:lvl6pPr marL="457159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6pPr>
      <a:lvl7pPr marL="91431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7pPr>
      <a:lvl8pPr marL="137147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8pPr>
      <a:lvl9pPr marL="182863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8375" indent="-348375" algn="l" rtl="0" eaLnBrk="1" fontAlgn="base" hangingPunct="1">
        <a:spcBef>
          <a:spcPts val="199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1pPr>
      <a:lvl2pPr marL="684737" indent="-336362" algn="l" rtl="0" eaLnBrk="1" fontAlgn="base" hangingPunct="1">
        <a:spcBef>
          <a:spcPts val="603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2pPr>
      <a:lvl3pPr marL="967041" indent="-282304" algn="l" rtl="0" eaLnBrk="1" fontAlgn="base" hangingPunct="1">
        <a:spcBef>
          <a:spcPts val="603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3pPr>
      <a:lvl4pPr marL="1262860" indent="-294317" algn="l" rtl="0" eaLnBrk="1" fontAlgn="base" hangingPunct="1">
        <a:spcBef>
          <a:spcPts val="603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4pPr>
      <a:lvl5pPr marL="1545164" indent="-282304" algn="l" rtl="0" eaLnBrk="1" fontAlgn="base" hangingPunct="1">
        <a:spcBef>
          <a:spcPts val="603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Times New Roman"/>
          <a:ea typeface="ＭＳ Ｐゴシック" pitchFamily="-107" charset="-128"/>
          <a:cs typeface="Times New Roman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388" y="1677936"/>
            <a:ext cx="6499225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4: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and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Modeling, continued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0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9275" y="263525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Guidelines for Activity Diagrams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11275" y="1828800"/>
            <a:ext cx="6918325" cy="365760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Set the scope of the activity being modeled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the activities; connect them with flows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any decisions that must be made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potential parallelism in the process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Draw the 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318136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49275" y="228600"/>
            <a:ext cx="8042275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Creating an Activity Diagram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49275" y="916709"/>
            <a:ext cx="8137525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Choose a business process identified previously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Review the requirements definition and use-case diagram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Review other documentation collected thus far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the set of activities used in the business process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control flows and nodes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the object flows and nodes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Lay out &amp; draw the diagram (minimize crossing lines)</a:t>
            </a:r>
          </a:p>
        </p:txBody>
      </p:sp>
    </p:spTree>
    <p:extLst>
      <p:ext uri="{BB962C8B-B14F-4D97-AF65-F5344CB8AC3E}">
        <p14:creationId xmlns:p14="http://schemas.microsoft.com/office/powerpoint/2010/main" val="20879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 Cases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549275" y="685800"/>
            <a:ext cx="8042275" cy="52578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primary driver for all UML diagramming techniques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Depicts activities performed by the users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Describe basic functions of the system:</a:t>
            </a:r>
          </a:p>
          <a:p>
            <a:pPr lvl="1"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the user can do</a:t>
            </a:r>
          </a:p>
          <a:p>
            <a:pPr lvl="1"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the system responds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cases are building blocks for continued design activities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Each use-case describes 1 and only 1 function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648200" y="480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7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275" y="107951"/>
            <a:ext cx="8042275" cy="1111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Use Cases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210854"/>
              </p:ext>
            </p:extLst>
          </p:nvPr>
        </p:nvGraphicFramePr>
        <p:xfrm>
          <a:off x="914400" y="1371600"/>
          <a:ext cx="7315200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1461"/>
                <a:gridCol w="491461"/>
                <a:gridCol w="2903278"/>
                <a:gridCol w="3429000"/>
              </a:tblGrid>
              <a:tr h="38100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information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  <a:endParaRPr lang="en-US" sz="24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</a:t>
                      </a:r>
                      <a:endParaRPr lang="en-US" sz="24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477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</a:t>
                      </a:r>
                      <a:endParaRPr lang="en-US" sz="24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High-level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issues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understanding required functionality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description of issues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understanding required functionality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77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endParaRPr lang="en-US" sz="24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High-level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 specific set of steps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performed on the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 once implemented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description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 specific set of steps performed on the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 once implemented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4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Elements of a Use </a:t>
            </a: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Case </a:t>
            </a:r>
            <a:r>
              <a:rPr lang="en-US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Description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Overview: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Name, ID Number, Type, Primary Actor, Brief Description, Importance Level, Stakeholder(s), Trigger(s)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Relationships: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Association:</a:t>
            </a:r>
            <a:r>
              <a:rPr lang="en-US" altLang="en-US" sz="19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Communication between the use case and the actors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Extend:</a:t>
            </a:r>
            <a:r>
              <a:rPr lang="en-US" altLang="en-US" sz="19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Extends the functionality of a use case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Include:</a:t>
            </a:r>
            <a:r>
              <a:rPr lang="en-US" altLang="en-US" sz="19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Includes another use case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Generalization: </a:t>
            </a:r>
            <a:r>
              <a:rPr lang="en-US" altLang="en-US" sz="19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llows use cases to support inheritance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Flow of events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 flow: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usual set of activities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Sub-flows: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decomposed normal flows to simplify the use-case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Alternate or exceptional flows: </a:t>
            </a:r>
            <a:r>
              <a:rPr lang="en-US" altLang="en-US" sz="19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those not considered the norm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51362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Optional characteristics </a:t>
            </a:r>
            <a:r>
              <a:rPr lang="en-US" altLang="en-US" sz="2200" dirty="0" smtClean="0">
                <a:solidFill>
                  <a:srgbClr val="7F7F7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(complexity, time, etc.)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 Case Writing Guidelines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5" cy="4724400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Write in the form of subject-verb-direct object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Make sure it is clear who the initiator of the step is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Write from independent observer’s perspective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Write at about the same level of abstraction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Ensure the use case has a sensible set of steps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Keep the use case as simple as possible</a:t>
            </a:r>
          </a:p>
          <a:p>
            <a:pPr marL="514350" indent="-514350" eaLnBrk="1" hangingPunct="1">
              <a:spcBef>
                <a:spcPts val="600"/>
              </a:spcBef>
              <a:buFont typeface="Calibri" panose="020F0502020204030204" pitchFamily="34" charset="0"/>
              <a:buAutoNum type="arabicPeriod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Write repeating instructions after the set of steps to be repeated</a:t>
            </a:r>
          </a:p>
        </p:txBody>
      </p:sp>
    </p:spTree>
    <p:extLst>
      <p:ext uri="{BB962C8B-B14F-4D97-AF65-F5344CB8AC3E}">
        <p14:creationId xmlns:p14="http://schemas.microsoft.com/office/powerpoint/2010/main" val="105702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Creating Use-Case Descriptions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News Gothic M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Pick a high priority use-case and create an overview: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the primary actor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Determine its type (overview or detail; essential or real)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all stakeholders and their interests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Determine the level of importance of the use-case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Briefly describe the use-case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what triggers the use-case</a:t>
            </a:r>
          </a:p>
          <a:p>
            <a:pPr lvl="1" eaLnBrk="1" hangingPunct="1"/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its relationship to other use-cases</a:t>
            </a:r>
          </a:p>
          <a:p>
            <a:pPr marL="457200" indent="-457200" eaLnBrk="1" hangingPunct="1">
              <a:buFont typeface="News Gothic MT"/>
              <a:buAutoNum type="arabicPeriod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Fill in the steps of the normal flow of events required to complete the use-case</a:t>
            </a:r>
          </a:p>
        </p:txBody>
      </p:sp>
    </p:spTree>
    <p:extLst>
      <p:ext uri="{BB962C8B-B14F-4D97-AF65-F5344CB8AC3E}">
        <p14:creationId xmlns:p14="http://schemas.microsoft.com/office/powerpoint/2010/main" val="105433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Creating Use-Case Descriptions (cont.)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5" cy="3962400"/>
          </a:xfrm>
        </p:spPr>
        <p:txBody>
          <a:bodyPr/>
          <a:lstStyle/>
          <a:p>
            <a:pPr marL="457200" indent="-457200" eaLnBrk="1" hangingPunct="1">
              <a:buFont typeface="News Gothic MT"/>
              <a:buAutoNum type="arabicPeriod" startAt="3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Ensure that the steps listed are not too complicated or long and are consistent in size with other steps</a:t>
            </a:r>
          </a:p>
          <a:p>
            <a:pPr marL="457200" indent="-457200" eaLnBrk="1" hangingPunct="1">
              <a:buFont typeface="News Gothic MT"/>
              <a:buAutoNum type="arabicPeriod" startAt="3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and write the alternate or exceptional flows</a:t>
            </a:r>
          </a:p>
          <a:p>
            <a:pPr marL="457200" indent="-457200" eaLnBrk="1" hangingPunct="1">
              <a:buFont typeface="News Gothic MT"/>
              <a:buAutoNum type="arabicPeriod" startAt="3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Carefully review the use-case description and confirm that it is correct</a:t>
            </a:r>
          </a:p>
          <a:p>
            <a:pPr marL="457200" indent="-457200" eaLnBrk="1" hangingPunct="1">
              <a:buFont typeface="News Gothic MT"/>
              <a:buAutoNum type="arabicPeriod" startAt="3"/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Iterate over the entire set of steps again</a:t>
            </a:r>
          </a:p>
        </p:txBody>
      </p:sp>
    </p:spTree>
    <p:extLst>
      <p:ext uri="{BB962C8B-B14F-4D97-AF65-F5344CB8AC3E}">
        <p14:creationId xmlns:p14="http://schemas.microsoft.com/office/powerpoint/2010/main" val="402518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Example Use-Case Description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0" y="1066800"/>
            <a:ext cx="5721350" cy="5181600"/>
          </a:xfrm>
        </p:spPr>
      </p:pic>
    </p:spTree>
    <p:extLst>
      <p:ext uri="{BB962C8B-B14F-4D97-AF65-F5344CB8AC3E}">
        <p14:creationId xmlns:p14="http://schemas.microsoft.com/office/powerpoint/2010/main" val="8502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Verifying &amp; Validating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a Use-Case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Use-cases must be verified and validated before beginning structural and behavioral modeling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Utilize a walkthrough: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Perform a review of the models and diagrams created so far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Performed by individuals from the development team and the client (very interactive)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Facilitator: schedule and set up the meeting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Presenter: the one who is responsible for the specific representation being reviewed</a:t>
            </a:r>
          </a:p>
          <a:p>
            <a:pPr lvl="2" eaLnBrk="1" hangingPunct="1"/>
            <a:r>
              <a:rPr lang="en-US" altLang="en-US" smtClean="0">
                <a:ea typeface="ＭＳ Ｐゴシック" panose="020B0600070205080204" pitchFamily="34" charset="-128"/>
              </a:rPr>
              <a:t>Recorder (scribe) to take notes and especially to document errors </a:t>
            </a:r>
          </a:p>
        </p:txBody>
      </p:sp>
    </p:spTree>
    <p:extLst>
      <p:ext uri="{BB962C8B-B14F-4D97-AF65-F5344CB8AC3E}">
        <p14:creationId xmlns:p14="http://schemas.microsoft.com/office/powerpoint/2010/main" val="101134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BPM With Activity Diagrams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8042275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Business processes consist of a number of activities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Activity diagrams depict the sequence of these activities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Diagrams are abstract and describe processes in general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They model behavior independent of objects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Can be used for any type of process</a:t>
            </a:r>
          </a:p>
        </p:txBody>
      </p:sp>
    </p:spTree>
    <p:extLst>
      <p:ext uri="{BB962C8B-B14F-4D97-AF65-F5344CB8AC3E}">
        <p14:creationId xmlns:p14="http://schemas.microsoft.com/office/powerpoint/2010/main" val="354084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49275" y="107951"/>
            <a:ext cx="8042275" cy="95885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Rules for Verification &amp; Validation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63130" y="1085274"/>
            <a:ext cx="8042275" cy="5010726"/>
          </a:xfrm>
        </p:spPr>
        <p:txBody>
          <a:bodyPr/>
          <a:lstStyle/>
          <a:p>
            <a:pPr marL="457200" indent="-457200" eaLnBrk="1" hangingPunct="1"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Ensure one recorded event in the flows of the use-case description for each action/activity on the activity diagram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objects in an activity diagram must be mentioned in an event of the use-case description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sequence of the use-case description should match the sequence in the activity diagram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and only one description for each use-case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actors listed in a use-case description must be shown on the use-case diagram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Stakeholders listed in the use-case description may be shown on the use-case diagram (check local policy)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relationships in the use-case description must be depicted on the use-case diagram</a:t>
            </a:r>
          </a:p>
          <a:p>
            <a:pPr marL="457200" indent="-457200" eaLnBrk="1" hangingPunct="1">
              <a:spcBef>
                <a:spcPts val="600"/>
              </a:spcBef>
              <a:buFont typeface="News Gothic MT"/>
              <a:buAutoNum type="arabicPeriod"/>
            </a:pPr>
            <a:r>
              <a:rPr lang="en-US" altLang="en-US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diagram-specific rules must be enforced</a:t>
            </a:r>
          </a:p>
        </p:txBody>
      </p:sp>
    </p:spTree>
    <p:extLst>
      <p:ext uri="{BB962C8B-B14F-4D97-AF65-F5344CB8AC3E}">
        <p14:creationId xmlns:p14="http://schemas.microsoft.com/office/powerpoint/2010/main" val="299180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50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Presented in this chapter: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identification of business processes using use-case diagrams and descriptions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Modeling business processes with activity diagrams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to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create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the documentation of use-cases and use-case descriptions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to verify and validate the business processes and functional models</a:t>
            </a:r>
          </a:p>
        </p:txBody>
      </p:sp>
    </p:spTree>
    <p:extLst>
      <p:ext uri="{BB962C8B-B14F-4D97-AF65-F5344CB8AC3E}">
        <p14:creationId xmlns:p14="http://schemas.microsoft.com/office/powerpoint/2010/main" val="14554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Brief follow-up on Net Present Value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8042275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preadsheet method for calculating NPV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Activity Diagram Syntax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 rtlCol="0">
            <a:noAutofit/>
          </a:bodyPr>
          <a:lstStyle/>
          <a:p>
            <a:pPr marL="348375" indent="-348375" eaLnBrk="1" fontAlgn="auto" hangingPunct="1">
              <a:spcBef>
                <a:spcPts val="19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Action or Activity</a:t>
            </a:r>
          </a:p>
          <a:p>
            <a:pPr marL="684737" lvl="1" indent="-336362" eaLnBrk="1" fontAlgn="auto" hangingPunct="1">
              <a:spcBef>
                <a:spcPts val="603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Represents action or set of actions</a:t>
            </a:r>
          </a:p>
          <a:p>
            <a:pPr marL="348375" indent="-348375" eaLnBrk="1" fontAlgn="auto" hangingPunct="1">
              <a:spcBef>
                <a:spcPts val="19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 Flow</a:t>
            </a:r>
          </a:p>
          <a:p>
            <a:pPr marL="684737" lvl="1" indent="-336362" eaLnBrk="1" fontAlgn="auto" hangingPunct="1">
              <a:spcBef>
                <a:spcPts val="603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Shows sequence of execution</a:t>
            </a:r>
          </a:p>
          <a:p>
            <a:pPr marL="348375" indent="-348375" eaLnBrk="1" fontAlgn="auto" hangingPunct="1">
              <a:spcBef>
                <a:spcPts val="19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Initial Node</a:t>
            </a:r>
          </a:p>
          <a:p>
            <a:pPr marL="684737" lvl="1" indent="-336362" eaLnBrk="1" fontAlgn="auto" hangingPunct="1">
              <a:spcBef>
                <a:spcPts val="603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beginning of a set of actions</a:t>
            </a:r>
          </a:p>
          <a:p>
            <a:pPr marL="348375" indent="-348375" eaLnBrk="1" fontAlgn="auto" hangingPunct="1">
              <a:spcBef>
                <a:spcPts val="19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Node</a:t>
            </a:r>
          </a:p>
          <a:p>
            <a:pPr marL="684737" lvl="1" indent="-336362" eaLnBrk="1" fontAlgn="auto" hangingPunct="1">
              <a:spcBef>
                <a:spcPts val="603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Stops all flows in an activity</a:t>
            </a:r>
          </a:p>
          <a:p>
            <a:pPr marL="348375" indent="-348375" eaLnBrk="1" fontAlgn="auto" hangingPunct="1">
              <a:spcBef>
                <a:spcPts val="1999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Decision Node</a:t>
            </a:r>
          </a:p>
          <a:p>
            <a:pPr marL="684737" lvl="1" indent="-336362" eaLnBrk="1" fontAlgn="auto" hangingPunct="1">
              <a:spcBef>
                <a:spcPts val="603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Represents a test condition</a:t>
            </a:r>
            <a:endParaRPr 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447800" cy="609600"/>
          </a:xfrm>
          <a:prstGeom prst="roundRect">
            <a:avLst>
              <a:gd name="adj" fmla="val 45771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News Gothic M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29718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934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News Gothic MT"/>
            </a:endParaRPr>
          </a:p>
        </p:txBody>
      </p:sp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6858000" y="4267200"/>
            <a:ext cx="457200" cy="457200"/>
            <a:chOff x="6858000" y="4343400"/>
            <a:chExt cx="457200" cy="457200"/>
          </a:xfrm>
        </p:grpSpPr>
        <p:sp>
          <p:nvSpPr>
            <p:cNvPr id="11" name="Oval 10"/>
            <p:cNvSpPr/>
            <p:nvPr/>
          </p:nvSpPr>
          <p:spPr>
            <a:xfrm>
              <a:off x="6858000" y="4343400"/>
              <a:ext cx="457200" cy="4572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News Gothic M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34200" y="4419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News Gothic MT"/>
              </a:endParaRPr>
            </a:p>
          </p:txBody>
        </p:sp>
      </p:grpSp>
      <p:sp>
        <p:nvSpPr>
          <p:cNvPr id="12" name="Diamond 11"/>
          <p:cNvSpPr/>
          <p:nvPr/>
        </p:nvSpPr>
        <p:spPr>
          <a:xfrm>
            <a:off x="6858000" y="5029200"/>
            <a:ext cx="457200" cy="457200"/>
          </a:xfrm>
          <a:prstGeom prst="diamon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35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9275" y="152400"/>
            <a:ext cx="8042275" cy="835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Elements of an Activity Diagram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9293" y="987425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Actions &amp; Activities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Something performed for some specific business reason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Named with a verb and a noun (e.g., Get Patient Information)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Activities can be further sub-divided; actions cannot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Object Nodes: represent the flow of information from one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activity</a:t>
            </a: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to another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Control Flows: model execution paths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Object Flows: model the flow of objects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Control Nodes: 7 types</a:t>
            </a:r>
          </a:p>
        </p:txBody>
      </p:sp>
    </p:spTree>
    <p:extLst>
      <p:ext uri="{BB962C8B-B14F-4D97-AF65-F5344CB8AC3E}">
        <p14:creationId xmlns:p14="http://schemas.microsoft.com/office/powerpoint/2010/main" val="15746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50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Control Nodes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5420" y="1143000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Initial node: the beginning of the set of actions/activities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Final-activity node: stops all actions/activities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Final-flow node: stops one execution path but allows others to continue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Decision node: represents a test to determine which path to use to continue (based on a guard condition)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Merge node: rejoins mutually exclusive execution paths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Fork node: separates a single execution path into one or more parallel paths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Join node: rejoins parallel execution paths</a:t>
            </a:r>
          </a:p>
        </p:txBody>
      </p:sp>
    </p:spTree>
    <p:extLst>
      <p:ext uri="{BB962C8B-B14F-4D97-AF65-F5344CB8AC3E}">
        <p14:creationId xmlns:p14="http://schemas.microsoft.com/office/powerpoint/2010/main" val="37305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826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Activity Diagram Symbols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66" t="28295" r="34167" b="7364"/>
          <a:stretch/>
        </p:blipFill>
        <p:spPr>
          <a:xfrm>
            <a:off x="1986498" y="971550"/>
            <a:ext cx="4831814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58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Sample Activity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584" t="32558" r="33333" b="4650"/>
          <a:stretch/>
        </p:blipFill>
        <p:spPr>
          <a:xfrm>
            <a:off x="2209800" y="1066800"/>
            <a:ext cx="47808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8042275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Swim lanes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0"/>
            <a:ext cx="3840163" cy="434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Used to assign responsibility to objects or individuals who actually perform the activity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Represents a separation of roles among objects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Can be drawn horizontally or vertically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500" t="31395" r="37917" b="7364"/>
          <a:stretch/>
        </p:blipFill>
        <p:spPr>
          <a:xfrm>
            <a:off x="5410200" y="762000"/>
            <a:ext cx="3255962" cy="54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4502</TotalTime>
  <Words>1134</Words>
  <Application>Microsoft Macintosh PowerPoint</Application>
  <PresentationFormat>On-screen Show (4:3)</PresentationFormat>
  <Paragraphs>145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Chapter 4: Business Process and Functional Modeling, continued</vt:lpstr>
      <vt:lpstr>BPM With Activity Diagrams</vt:lpstr>
      <vt:lpstr>Brief follow-up on Net Present Value</vt:lpstr>
      <vt:lpstr>Activity Diagram Syntax</vt:lpstr>
      <vt:lpstr>Elements of an Activity Diagram</vt:lpstr>
      <vt:lpstr>Control Nodes</vt:lpstr>
      <vt:lpstr>Activity Diagram Symbols</vt:lpstr>
      <vt:lpstr>Sample Activity Diagram</vt:lpstr>
      <vt:lpstr>Swim lanes</vt:lpstr>
      <vt:lpstr>Guidelines for Activity Diagrams</vt:lpstr>
      <vt:lpstr>Creating an Activity Diagram</vt:lpstr>
      <vt:lpstr>Use Cases</vt:lpstr>
      <vt:lpstr>Types of Use Cases</vt:lpstr>
      <vt:lpstr>Elements of a Use Case Description</vt:lpstr>
      <vt:lpstr>Use Case Writing Guidelines</vt:lpstr>
      <vt:lpstr>Creating Use-Case Descriptions</vt:lpstr>
      <vt:lpstr>Creating Use-Case Descriptions (cont.)</vt:lpstr>
      <vt:lpstr>Example Use-Case Description</vt:lpstr>
      <vt:lpstr>Verifying &amp; Validating  a Use-Case</vt:lpstr>
      <vt:lpstr>Rules for Verification &amp; Validation</vt:lpstr>
      <vt:lpstr>Summary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Requirements Determination</dc:title>
  <dc:creator>Michael Chilton</dc:creator>
  <cp:lastModifiedBy>Brent Haddad</cp:lastModifiedBy>
  <cp:revision>69</cp:revision>
  <dcterms:created xsi:type="dcterms:W3CDTF">2015-01-22T13:36:15Z</dcterms:created>
  <dcterms:modified xsi:type="dcterms:W3CDTF">2017-02-01T00:02:39Z</dcterms:modified>
</cp:coreProperties>
</file>